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75" r:id="rId3"/>
    <p:sldId id="266" r:id="rId4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6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darbalapis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Lapas1!$B$1</c:f>
              <c:strCache>
                <c:ptCount val="1"/>
                <c:pt idx="0">
                  <c:v>2016 m.</c:v>
                </c:pt>
              </c:strCache>
            </c:strRef>
          </c:tx>
          <c:invertIfNegative val="0"/>
          <c:dLbls>
            <c:dLbl>
              <c:idx val="6"/>
              <c:layout>
                <c:manualLayout>
                  <c:x val="-7.716049382716049E-3"/>
                  <c:y val="5.606166783461756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 baseline="0"/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Lapas1!$A$2:$A$10</c:f>
              <c:strCache>
                <c:ptCount val="9"/>
                <c:pt idx="0">
                  <c:v>Lietuvių kalba ir literatūra</c:v>
                </c:pt>
                <c:pt idx="1">
                  <c:v>Anglų kalba</c:v>
                </c:pt>
                <c:pt idx="2">
                  <c:v>Matematika</c:v>
                </c:pt>
                <c:pt idx="3">
                  <c:v>Istorija</c:v>
                </c:pt>
                <c:pt idx="4">
                  <c:v>Biologija</c:v>
                </c:pt>
                <c:pt idx="5">
                  <c:v>Fizika</c:v>
                </c:pt>
                <c:pt idx="6">
                  <c:v>Chemija</c:v>
                </c:pt>
                <c:pt idx="7">
                  <c:v>Inf. technologijos</c:v>
                </c:pt>
                <c:pt idx="8">
                  <c:v>Geografija</c:v>
                </c:pt>
              </c:strCache>
            </c:strRef>
          </c:cat>
          <c:val>
            <c:numRef>
              <c:f>Lapas1!$B$2:$B$10</c:f>
              <c:numCache>
                <c:formatCode>General</c:formatCode>
                <c:ptCount val="9"/>
                <c:pt idx="0">
                  <c:v>51.98</c:v>
                </c:pt>
                <c:pt idx="1">
                  <c:v>63.45</c:v>
                </c:pt>
                <c:pt idx="2">
                  <c:v>40.799999999999997</c:v>
                </c:pt>
                <c:pt idx="3">
                  <c:v>47.68</c:v>
                </c:pt>
                <c:pt idx="4">
                  <c:v>52.53</c:v>
                </c:pt>
                <c:pt idx="5">
                  <c:v>55</c:v>
                </c:pt>
                <c:pt idx="6">
                  <c:v>46.67</c:v>
                </c:pt>
                <c:pt idx="7">
                  <c:v>65.5</c:v>
                </c:pt>
                <c:pt idx="8">
                  <c:v>52.31</c:v>
                </c:pt>
              </c:numCache>
            </c:numRef>
          </c:val>
        </c:ser>
        <c:ser>
          <c:idx val="1"/>
          <c:order val="1"/>
          <c:tx>
            <c:strRef>
              <c:f>Lapas1!$C$1</c:f>
              <c:strCache>
                <c:ptCount val="1"/>
                <c:pt idx="0">
                  <c:v>2017 m.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800"/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Lapas1!$A$2:$A$10</c:f>
              <c:strCache>
                <c:ptCount val="9"/>
                <c:pt idx="0">
                  <c:v>Lietuvių kalba ir literatūra</c:v>
                </c:pt>
                <c:pt idx="1">
                  <c:v>Anglų kalba</c:v>
                </c:pt>
                <c:pt idx="2">
                  <c:v>Matematika</c:v>
                </c:pt>
                <c:pt idx="3">
                  <c:v>Istorija</c:v>
                </c:pt>
                <c:pt idx="4">
                  <c:v>Biologija</c:v>
                </c:pt>
                <c:pt idx="5">
                  <c:v>Fizika</c:v>
                </c:pt>
                <c:pt idx="6">
                  <c:v>Chemija</c:v>
                </c:pt>
                <c:pt idx="7">
                  <c:v>Inf. technologijos</c:v>
                </c:pt>
                <c:pt idx="8">
                  <c:v>Geografija</c:v>
                </c:pt>
              </c:strCache>
            </c:strRef>
          </c:cat>
          <c:val>
            <c:numRef>
              <c:f>Lapas1!$C$2:$C$10</c:f>
              <c:numCache>
                <c:formatCode>General</c:formatCode>
                <c:ptCount val="9"/>
                <c:pt idx="0">
                  <c:v>45.3</c:v>
                </c:pt>
                <c:pt idx="1">
                  <c:v>73.8</c:v>
                </c:pt>
                <c:pt idx="2">
                  <c:v>55.8</c:v>
                </c:pt>
                <c:pt idx="3">
                  <c:v>59.37</c:v>
                </c:pt>
                <c:pt idx="4">
                  <c:v>68.069999999999993</c:v>
                </c:pt>
                <c:pt idx="5">
                  <c:v>43.25</c:v>
                </c:pt>
                <c:pt idx="6">
                  <c:v>92.5</c:v>
                </c:pt>
                <c:pt idx="7">
                  <c:v>64.67</c:v>
                </c:pt>
                <c:pt idx="8">
                  <c:v>63.27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19404920"/>
        <c:axId val="319408448"/>
      </c:barChart>
      <c:catAx>
        <c:axId val="3194049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lt-LT"/>
          </a:p>
        </c:txPr>
        <c:crossAx val="319408448"/>
        <c:crosses val="autoZero"/>
        <c:auto val="1"/>
        <c:lblAlgn val="ctr"/>
        <c:lblOffset val="100"/>
        <c:noMultiLvlLbl val="0"/>
      </c:catAx>
      <c:valAx>
        <c:axId val="319408448"/>
        <c:scaling>
          <c:orientation val="minMax"/>
          <c:max val="1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lt-LT"/>
          </a:p>
        </c:txPr>
        <c:crossAx val="319404920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200"/>
          </a:pPr>
          <a:endParaRPr lang="lt-LT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lt-LT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D7A50-D120-4B6C-942C-BA42FA78A16C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 smtClean="0"/>
              <a:t>Spustelėję redag. ruoš. teksto stilių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55EC4F-E8CA-4C20-AFA0-0CA386281204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31487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7DF92795-4A87-406B-9D94-5AEAB7389D7F}" type="slidenum">
              <a:rPr lang="lt-LT">
                <a:latin typeface="Arial" charset="0"/>
              </a:rPr>
              <a:pPr eaLnBrk="1" hangingPunct="1"/>
              <a:t>3</a:t>
            </a:fld>
            <a:endParaRPr lang="lt-LT">
              <a:latin typeface="Arial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28585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atusis trikampis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Antraštė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17" name="Antrinis pavadinima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lt-LT" smtClean="0"/>
              <a:t>Spustelėję redag. ruoš. paantrš. stilių</a:t>
            </a:r>
            <a:endParaRPr kumimoji="0" lang="en-US"/>
          </a:p>
        </p:txBody>
      </p:sp>
      <p:grpSp>
        <p:nvGrpSpPr>
          <p:cNvPr id="2" name="Grupė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Laisva forma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Laisva forma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Laisva forma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Tiesioji jungtis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os vietos rezervavimo ženklas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19" name="Poraštės vietos rezervavimo ženklas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27" name="Skaidrės numerio vietos rezervavimo ženklas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7" name="Antraštė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7" name="Ševronas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Ševronas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8" name="Antraštė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Lyginimas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5" name="Turinio vietos rezervavimo ženklas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6" name="Antraštė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urinys ir antraštė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aveikslėlis ir antraštė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lt-LT" smtClean="0"/>
              <a:t>Spustelėkite piktogr. norėdami įtraukti pav.</a:t>
            </a:r>
            <a:endParaRPr kumimoji="0" lang="en-US" dirty="0"/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8" name="Laisva forma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Laisva forma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Statusis trikampis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Tiesioji jungtis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Ševronas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Ševronas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lt-LT" smtClean="0"/>
              <a:t>Spustelėję redag. ruoš. teksto stilių</a:t>
            </a:r>
          </a:p>
          <a:p>
            <a:pPr lvl="1" eaLnBrk="1" latinLnBrk="0" hangingPunct="1"/>
            <a:r>
              <a:rPr lang="lt-LT" smtClean="0"/>
              <a:t>Antras lygmuo</a:t>
            </a:r>
          </a:p>
          <a:p>
            <a:pPr lvl="2" eaLnBrk="1" latinLnBrk="0" hangingPunct="1"/>
            <a:r>
              <a:rPr lang="lt-LT" smtClean="0"/>
              <a:t>Trečias lygmuo</a:t>
            </a:r>
          </a:p>
          <a:p>
            <a:pPr lvl="3" eaLnBrk="1" latinLnBrk="0" hangingPunct="1"/>
            <a:r>
              <a:rPr lang="lt-LT" smtClean="0"/>
              <a:t>Ketvirtas lygmuo</a:t>
            </a:r>
          </a:p>
          <a:p>
            <a:pPr lvl="4" eaLnBrk="1" latinLnBrk="0" hangingPunct="1"/>
            <a:r>
              <a:rPr lang="lt-LT" smtClean="0"/>
              <a:t>Penktas lygmuo</a:t>
            </a:r>
            <a:endParaRPr kumimoji="0" lang="en-US"/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lt-LT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lt-LT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C12213-E64B-4459-A675-71CA94135CEE}" type="slidenum">
              <a:rPr lang="lt-LT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91476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Laisva forma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Laisva forma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Statusis trikampis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Tiesioji jungtis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avadinimo vietos rezervavimo ženkla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lt-LT" smtClean="0"/>
              <a:t>Spustelėję redag. ruoš. pavad. stilių</a:t>
            </a:r>
            <a:endParaRPr kumimoji="0" lang="en-US"/>
          </a:p>
        </p:txBody>
      </p:sp>
      <p:sp>
        <p:nvSpPr>
          <p:cNvPr id="30" name="Teksto vietos rezervavimo ženklas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lt-LT" smtClean="0"/>
              <a:t>Spustelėję redag. ruoš. teksto stilių</a:t>
            </a:r>
          </a:p>
          <a:p>
            <a:pPr lvl="1" eaLnBrk="1" latinLnBrk="0" hangingPunct="1"/>
            <a:r>
              <a:rPr kumimoji="0" lang="lt-LT" smtClean="0"/>
              <a:t>Antras lygmuo</a:t>
            </a:r>
          </a:p>
          <a:p>
            <a:pPr lvl="2" eaLnBrk="1" latinLnBrk="0" hangingPunct="1"/>
            <a:r>
              <a:rPr kumimoji="0" lang="lt-LT" smtClean="0"/>
              <a:t>Trečias lygmuo</a:t>
            </a:r>
          </a:p>
          <a:p>
            <a:pPr lvl="3" eaLnBrk="1" latinLnBrk="0" hangingPunct="1"/>
            <a:r>
              <a:rPr kumimoji="0" lang="lt-LT" smtClean="0"/>
              <a:t>Ketvirtas lygmuo</a:t>
            </a:r>
          </a:p>
          <a:p>
            <a:pPr lvl="4" eaLnBrk="1" latinLnBrk="0" hangingPunct="1"/>
            <a:r>
              <a:rPr kumimoji="0" lang="lt-LT" smtClean="0"/>
              <a:t>Penktas lygmuo</a:t>
            </a:r>
            <a:endParaRPr kumimoji="0" lang="en-US"/>
          </a:p>
        </p:txBody>
      </p:sp>
      <p:sp>
        <p:nvSpPr>
          <p:cNvPr id="10" name="Datos vietos rezervavimo ženklas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9376A55-8DE6-4C98-8F50-805F18D3E9C5}" type="datetimeFigureOut">
              <a:rPr lang="lt-LT" smtClean="0"/>
              <a:t>2017-09-13</a:t>
            </a:fld>
            <a:endParaRPr lang="lt-LT"/>
          </a:p>
        </p:txBody>
      </p:sp>
      <p:sp>
        <p:nvSpPr>
          <p:cNvPr id="22" name="Poraštės vietos rezervavimo ženklas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lt-LT"/>
          </a:p>
        </p:txBody>
      </p:sp>
      <p:sp>
        <p:nvSpPr>
          <p:cNvPr id="18" name="Skaidrės numerio vietos rezervavimo ženklas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39D441-F794-42DD-A95D-736078207B08}" type="slidenum">
              <a:rPr lang="lt-LT" smtClean="0"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 smtClean="0"/>
              <a:t>Valstybinių brandos egzaminų rezultatai</a:t>
            </a:r>
            <a:endParaRPr lang="lt-LT" dirty="0"/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 dirty="0" smtClean="0"/>
              <a:t>2017 m.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31803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urinio vietos rezervavimo ženklas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8538569"/>
              </p:ext>
            </p:extLst>
          </p:nvPr>
        </p:nvGraphicFramePr>
        <p:xfrm>
          <a:off x="457201" y="1556322"/>
          <a:ext cx="8229598" cy="39076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8927"/>
                <a:gridCol w="577165"/>
                <a:gridCol w="577165"/>
                <a:gridCol w="575588"/>
                <a:gridCol w="700693"/>
                <a:gridCol w="700693"/>
                <a:gridCol w="627628"/>
                <a:gridCol w="629730"/>
                <a:gridCol w="629730"/>
                <a:gridCol w="627628"/>
                <a:gridCol w="578217"/>
                <a:gridCol w="578217"/>
                <a:gridCol w="578217"/>
              </a:tblGrid>
              <a:tr h="426560">
                <a:tc row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                                                                              Egzaminas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Laikė valstybinius brandos egzaminus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16-100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16 - 35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36-85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86-100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</a:tr>
              <a:tr h="365998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proc.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sk.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15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proc.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36078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>
                          <a:effectLst/>
                        </a:rPr>
                        <a:t>Lietuvių k. ir literatūra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b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92,59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8610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Anglų k.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45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83,33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4,44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30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66,67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28,89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4,44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6994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 smtClean="0">
                          <a:effectLst/>
                        </a:rPr>
                        <a:t>Matematika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85,19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97,83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36,96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39,13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21,74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6,52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4301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Istorija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35,19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21,05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57,89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21,05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3996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Biologija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27,78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6,67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66,67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26,67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Fizika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7,41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100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Chemija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3,7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>
                          <a:effectLst/>
                        </a:rPr>
                        <a:t>0</a:t>
                      </a:r>
                      <a:endParaRPr lang="lt-LT" sz="10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10226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Informacinės technologijos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16,67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1,85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88,89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>
                          <a:effectLst/>
                        </a:rPr>
                        <a:t>Geografija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20,37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9,09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7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63,64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1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27,27</a:t>
                      </a:r>
                      <a:endParaRPr lang="lt-LT" sz="1000" b="1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305917"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lt-LT" sz="800" kern="1200" dirty="0" smtClean="0">
                          <a:effectLst/>
                        </a:rPr>
                        <a:t>Rusų kalba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</a:rPr>
                        <a:t>1,85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77556" marR="77556" marT="38778" marB="38778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b="0" kern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b="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spcBef>
                          <a:spcPts val="290"/>
                        </a:spcBef>
                        <a:spcAft>
                          <a:spcPts val="0"/>
                        </a:spcAft>
                      </a:pPr>
                      <a:r>
                        <a:rPr lang="lt-LT" sz="1000" kern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lt-LT" sz="10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Antraštė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lt-LT" sz="2400" dirty="0" smtClean="0"/>
              <a:t>2017 m. valstybinių brandos egzaminų rezultatai</a:t>
            </a:r>
            <a:endParaRPr lang="lt-LT" sz="2400" dirty="0"/>
          </a:p>
        </p:txBody>
      </p:sp>
    </p:spTree>
    <p:extLst>
      <p:ext uri="{BB962C8B-B14F-4D97-AF65-F5344CB8AC3E}">
        <p14:creationId xmlns:p14="http://schemas.microsoft.com/office/powerpoint/2010/main" val="53587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lt-L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lt-L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lt-L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Valstybinių brandos egzaminų vidutiniai įvertinimai pagal dalykus</a:t>
            </a:r>
            <a:br>
              <a:rPr lang="lt-L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lt-LT" sz="2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3" name="Diagramos vietos rezervavimo ženklas 2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911486058"/>
              </p:ext>
            </p:extLst>
          </p:nvPr>
        </p:nvGraphicFramePr>
        <p:xfrm>
          <a:off x="457200" y="1600200"/>
          <a:ext cx="8229600" cy="4530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2202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onkursas">
  <a:themeElements>
    <a:clrScheme name="Konkursas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onkursas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Konkurs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1540</TotalTime>
  <Words>191</Words>
  <Application>Microsoft Office PowerPoint</Application>
  <PresentationFormat>Demonstracija ekrane (4:3)</PresentationFormat>
  <Paragraphs>155</Paragraphs>
  <Slides>3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7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3</vt:i4>
      </vt:variant>
    </vt:vector>
  </HeadingPairs>
  <TitlesOfParts>
    <vt:vector size="11" baseType="lpstr">
      <vt:lpstr>Arial</vt:lpstr>
      <vt:lpstr>Calibri</vt:lpstr>
      <vt:lpstr>Lucida Sans Unicode</vt:lpstr>
      <vt:lpstr>Times New Roman</vt:lpstr>
      <vt:lpstr>Verdana</vt:lpstr>
      <vt:lpstr>Wingdings 2</vt:lpstr>
      <vt:lpstr>Wingdings 3</vt:lpstr>
      <vt:lpstr>Konkursas</vt:lpstr>
      <vt:lpstr>Valstybinių brandos egzaminų rezultatai</vt:lpstr>
      <vt:lpstr>2017 m. valstybinių brandos egzaminų rezultatai</vt:lpstr>
      <vt:lpstr> Valstybinių brandos egzaminų vidutiniai įvertinimai pagal dalykus 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pristatymas</dc:title>
  <dc:creator>Mokytojas</dc:creator>
  <cp:lastModifiedBy>Mokytojas</cp:lastModifiedBy>
  <cp:revision>175</cp:revision>
  <cp:lastPrinted>2017-08-25T12:38:12Z</cp:lastPrinted>
  <dcterms:created xsi:type="dcterms:W3CDTF">2013-08-26T06:09:37Z</dcterms:created>
  <dcterms:modified xsi:type="dcterms:W3CDTF">2017-09-13T07:07:04Z</dcterms:modified>
</cp:coreProperties>
</file>